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6" r:id="rId3"/>
    <p:sldId id="297" r:id="rId4"/>
    <p:sldId id="302" r:id="rId5"/>
    <p:sldId id="303" r:id="rId6"/>
    <p:sldId id="270" r:id="rId7"/>
    <p:sldId id="298" r:id="rId8"/>
    <p:sldId id="299" r:id="rId9"/>
    <p:sldId id="304" r:id="rId10"/>
    <p:sldId id="287" r:id="rId11"/>
    <p:sldId id="305" r:id="rId12"/>
    <p:sldId id="260" r:id="rId13"/>
    <p:sldId id="257" r:id="rId14"/>
    <p:sldId id="306" r:id="rId15"/>
    <p:sldId id="307" r:id="rId16"/>
    <p:sldId id="273" r:id="rId17"/>
    <p:sldId id="309" r:id="rId18"/>
    <p:sldId id="310" r:id="rId19"/>
    <p:sldId id="308" r:id="rId20"/>
    <p:sldId id="312" r:id="rId21"/>
    <p:sldId id="311" r:id="rId2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6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2012-05-18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2012-05-18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2012-05-18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Ch.4. Groundwater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525963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Recharge in Arid Region</a:t>
            </a:r>
          </a:p>
          <a:p>
            <a:pPr lvl="1"/>
            <a:r>
              <a:rPr lang="en-US" altLang="ko-KR" dirty="0" smtClean="0"/>
              <a:t>Evaporation is significant, which can make a big enrichment in isotopic compositions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Evaporative enrichment in alluvial groundwater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ko-KR" altLang="en-US" dirty="0"/>
          </a:p>
        </p:txBody>
      </p:sp>
      <p:pic>
        <p:nvPicPr>
          <p:cNvPr id="13314" name="Picture 2" descr="http://www.science.uottawa.ca/eih/ch4/Image11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501008"/>
            <a:ext cx="4724400" cy="2609851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1259632" y="615011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i="1" dirty="0" smtClean="0"/>
              <a:t>Fig. 4-8 The isotopic composition of </a:t>
            </a:r>
            <a:r>
              <a:rPr lang="en-US" altLang="ko-KR" sz="1000" i="1" dirty="0" err="1" smtClean="0"/>
              <a:t>wadi</a:t>
            </a:r>
            <a:r>
              <a:rPr lang="en-US" altLang="ko-KR" sz="1000" i="1" dirty="0" smtClean="0"/>
              <a:t> runoff for three rainfall events in northern Oman. The regression lines for the summer rains (slopes indicated) show strong evaporation trends at </a:t>
            </a:r>
            <a:r>
              <a:rPr lang="en-US" altLang="ko-KR" sz="1000" i="1" dirty="0" err="1" smtClean="0"/>
              <a:t>humidities</a:t>
            </a:r>
            <a:r>
              <a:rPr lang="en-US" altLang="ko-KR" sz="1000" i="1" dirty="0" smtClean="0"/>
              <a:t> less than 50%. The local water line for northern Oman (NOMWL) is defined as d</a:t>
            </a:r>
            <a:r>
              <a:rPr lang="en-US" altLang="ko-KR" sz="1000" i="1" baseline="30000" dirty="0" smtClean="0"/>
              <a:t>2</a:t>
            </a:r>
            <a:r>
              <a:rPr lang="en-US" altLang="ko-KR" sz="1000" i="1" dirty="0" smtClean="0"/>
              <a:t>H = 7.5 d</a:t>
            </a:r>
            <a:r>
              <a:rPr lang="en-US" altLang="ko-KR" sz="1000" i="1" baseline="30000" dirty="0" smtClean="0"/>
              <a:t>18</a:t>
            </a:r>
            <a:r>
              <a:rPr lang="en-US" altLang="ko-KR" sz="1000" i="1" dirty="0" smtClean="0"/>
              <a:t>O + 16.1.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D:\강의\Env_Iso_GC\fig-4-1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88640"/>
            <a:ext cx="5400600" cy="64558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Ch.4. Groundwater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525963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Recharge from River-Connected Aquifer</a:t>
            </a:r>
          </a:p>
          <a:p>
            <a:pPr lvl="1"/>
            <a:r>
              <a:rPr lang="en-US" altLang="ko-KR" dirty="0" smtClean="0"/>
              <a:t>Time-series monitoring in a river-connected aquifer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pic>
        <p:nvPicPr>
          <p:cNvPr id="29698" name="Picture 2" descr="D:\강의\Env_Iso_GC\fig-4-1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140968"/>
            <a:ext cx="6583621" cy="36094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559221"/>
            <a:ext cx="7467600" cy="5966123"/>
          </a:xfrm>
        </p:spPr>
        <p:txBody>
          <a:bodyPr>
            <a:normAutofit/>
          </a:bodyPr>
          <a:lstStyle/>
          <a:p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en-US" altLang="ko-KR" dirty="0" smtClean="0">
                <a:sym typeface="Wingdings" pitchFamily="2" charset="2"/>
              </a:rPr>
              <a:t>The Swiss tritium tracer experiment</a:t>
            </a:r>
            <a:endParaRPr lang="en-US" altLang="ko-KR" dirty="0" smtClean="0">
              <a:sym typeface="Wingdings" pitchFamily="2" charset="2"/>
            </a:endParaRPr>
          </a:p>
          <a:p>
            <a:pPr lvl="2"/>
            <a:r>
              <a:rPr lang="en-US" altLang="ko-KR" dirty="0" smtClean="0">
                <a:sym typeface="Wingdings" pitchFamily="2" charset="2"/>
              </a:rPr>
              <a:t>Accidental spill of 500Ci T water into a small river in Switzerland.</a:t>
            </a:r>
            <a:endParaRPr lang="en-US" altLang="ko-KR" dirty="0" smtClean="0">
              <a:sym typeface="Wingdings" pitchFamily="2" charset="2"/>
            </a:endParaRPr>
          </a:p>
          <a:p>
            <a:pPr lvl="2">
              <a:buNone/>
            </a:pPr>
            <a:endParaRPr lang="en-US" altLang="ko-KR" dirty="0" smtClean="0">
              <a:sym typeface="Wingdings" pitchFamily="2" charset="2"/>
            </a:endParaRPr>
          </a:p>
        </p:txBody>
      </p:sp>
      <p:pic>
        <p:nvPicPr>
          <p:cNvPr id="6145" name="Picture 1" descr="D:\강의\Env_Iso_GC\fig-4-1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492896"/>
            <a:ext cx="6231192" cy="4224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764704"/>
            <a:ext cx="7467600" cy="4525963"/>
          </a:xfrm>
        </p:spPr>
        <p:txBody>
          <a:bodyPr>
            <a:normAutofit/>
          </a:bodyPr>
          <a:lstStyle/>
          <a:p>
            <a:pPr lvl="1"/>
            <a:r>
              <a:rPr lang="en-US" altLang="ko-KR" dirty="0" smtClean="0"/>
              <a:t>Water balance w/ 14C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Recharge from the Nile River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Recharge by desert dams</a:t>
            </a:r>
            <a:endParaRPr lang="en-US" altLang="ko-KR" dirty="0" smtClean="0">
              <a:sym typeface="Wingdings" pitchFamily="2" charset="2"/>
            </a:endParaRPr>
          </a:p>
        </p:txBody>
      </p:sp>
      <p:pic>
        <p:nvPicPr>
          <p:cNvPr id="2049" name="Picture 1" descr="D:\강의\Env_Iso_GC\fig-4-1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276872"/>
            <a:ext cx="7128792" cy="4470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114300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Ch.4. Groundwater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4525963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Hydrograph Separation in Catchment Studies</a:t>
            </a:r>
          </a:p>
          <a:p>
            <a:pPr lvl="1"/>
            <a:r>
              <a:rPr lang="en-US" altLang="ko-KR" sz="2000" dirty="0" smtClean="0"/>
              <a:t>Two-component separation</a:t>
            </a:r>
          </a:p>
          <a:p>
            <a:pPr lvl="2"/>
            <a:r>
              <a:rPr lang="en-US" altLang="ko-KR" sz="2000" dirty="0" smtClean="0"/>
              <a:t>Q</a:t>
            </a:r>
            <a:r>
              <a:rPr lang="en-US" altLang="ko-KR" sz="2000" baseline="-25000" dirty="0" smtClean="0"/>
              <a:t>t</a:t>
            </a:r>
            <a:r>
              <a:rPr lang="en-US" altLang="ko-KR" sz="2000" dirty="0" smtClean="0"/>
              <a:t> = </a:t>
            </a:r>
            <a:r>
              <a:rPr lang="en-US" altLang="ko-KR" sz="2000" dirty="0" err="1" smtClean="0"/>
              <a:t>Q</a:t>
            </a:r>
            <a:r>
              <a:rPr lang="en-US" altLang="ko-KR" sz="2000" baseline="-25000" dirty="0" err="1" smtClean="0"/>
              <a:t>gw</a:t>
            </a:r>
            <a:r>
              <a:rPr lang="en-US" altLang="ko-KR" sz="2000" dirty="0" smtClean="0"/>
              <a:t> + </a:t>
            </a:r>
            <a:r>
              <a:rPr lang="en-US" altLang="ko-KR" sz="2000" dirty="0" err="1" smtClean="0"/>
              <a:t>Q</a:t>
            </a:r>
            <a:r>
              <a:rPr lang="en-US" altLang="ko-KR" sz="2000" baseline="-25000" dirty="0" err="1" smtClean="0"/>
              <a:t>r</a:t>
            </a:r>
            <a:endParaRPr lang="en-US" altLang="ko-KR" sz="2000" baseline="-25000" dirty="0" smtClean="0"/>
          </a:p>
          <a:p>
            <a:pPr lvl="2"/>
            <a:r>
              <a:rPr lang="en-US" altLang="ko-KR" sz="2000" dirty="0" err="1" smtClean="0"/>
              <a:t>Q</a:t>
            </a:r>
            <a:r>
              <a:rPr lang="en-US" altLang="ko-KR" sz="2000" baseline="-25000" dirty="0" err="1" smtClean="0"/>
              <a:t>t</a:t>
            </a:r>
            <a:r>
              <a:rPr lang="en-US" altLang="ko-KR" sz="2000" dirty="0" err="1" smtClean="0"/>
              <a:t>·</a:t>
            </a:r>
            <a:r>
              <a:rPr lang="en-US" altLang="ko-KR" sz="2000" dirty="0" err="1" smtClean="0">
                <a:latin typeface="Symbol" pitchFamily="18" charset="2"/>
              </a:rPr>
              <a:t>d</a:t>
            </a:r>
            <a:r>
              <a:rPr lang="en-US" altLang="ko-KR" sz="2000" baseline="-25000" dirty="0" err="1" smtClean="0"/>
              <a:t>t</a:t>
            </a:r>
            <a:r>
              <a:rPr lang="en-US" altLang="ko-KR" sz="2000" dirty="0" smtClean="0"/>
              <a:t> = </a:t>
            </a:r>
            <a:r>
              <a:rPr lang="en-US" altLang="ko-KR" sz="2000" dirty="0" err="1" smtClean="0"/>
              <a:t>Q</a:t>
            </a:r>
            <a:r>
              <a:rPr lang="en-US" altLang="ko-KR" sz="2000" baseline="-25000" dirty="0" err="1" smtClean="0"/>
              <a:t>gw</a:t>
            </a:r>
            <a:r>
              <a:rPr lang="en-US" altLang="ko-KR" sz="2000" dirty="0" err="1" smtClean="0"/>
              <a:t>·</a:t>
            </a:r>
            <a:r>
              <a:rPr lang="en-US" altLang="ko-KR" sz="2000" dirty="0" err="1" smtClean="0">
                <a:latin typeface="Symbol" pitchFamily="18" charset="2"/>
              </a:rPr>
              <a:t>d</a:t>
            </a:r>
            <a:r>
              <a:rPr lang="en-US" altLang="ko-KR" sz="2000" baseline="-25000" dirty="0" err="1" smtClean="0"/>
              <a:t>gw</a:t>
            </a:r>
            <a:r>
              <a:rPr lang="en-US" altLang="ko-KR" sz="2000" dirty="0" smtClean="0"/>
              <a:t> + </a:t>
            </a:r>
            <a:r>
              <a:rPr lang="en-US" altLang="ko-KR" sz="2000" dirty="0" err="1" smtClean="0"/>
              <a:t>Q</a:t>
            </a:r>
            <a:r>
              <a:rPr lang="en-US" altLang="ko-KR" sz="2000" baseline="-25000" dirty="0" err="1" smtClean="0"/>
              <a:t>r</a:t>
            </a:r>
            <a:r>
              <a:rPr lang="en-US" altLang="ko-KR" sz="2000" dirty="0" err="1" smtClean="0"/>
              <a:t>·</a:t>
            </a:r>
            <a:r>
              <a:rPr lang="en-US" altLang="ko-KR" sz="2000" dirty="0" err="1" smtClean="0">
                <a:latin typeface="Symbol" pitchFamily="18" charset="2"/>
              </a:rPr>
              <a:t>d</a:t>
            </a:r>
            <a:r>
              <a:rPr lang="en-US" altLang="ko-KR" sz="2000" baseline="-25000" dirty="0" err="1" smtClean="0"/>
              <a:t>r</a:t>
            </a:r>
            <a:endParaRPr lang="en-US" altLang="ko-KR" sz="2000" dirty="0" smtClean="0"/>
          </a:p>
          <a:p>
            <a:pPr lvl="2"/>
            <a:r>
              <a:rPr lang="en-US" altLang="ko-KR" sz="2000" dirty="0" err="1" smtClean="0"/>
              <a:t>Q</a:t>
            </a:r>
            <a:r>
              <a:rPr lang="en-US" altLang="ko-KR" sz="2000" baseline="-25000" dirty="0" err="1" smtClean="0"/>
              <a:t>gw</a:t>
            </a:r>
            <a:r>
              <a:rPr lang="en-US" altLang="ko-KR" sz="2000" dirty="0" smtClean="0"/>
              <a:t> = Q</a:t>
            </a:r>
            <a:r>
              <a:rPr lang="en-US" altLang="ko-KR" sz="2000" baseline="-25000" dirty="0" smtClean="0"/>
              <a:t>t</a:t>
            </a:r>
            <a:r>
              <a:rPr lang="en-US" altLang="ko-KR" sz="2000" dirty="0" smtClean="0"/>
              <a:t> </a:t>
            </a:r>
            <a:endParaRPr lang="en-US" altLang="ko-KR" sz="2000" dirty="0" smtClean="0"/>
          </a:p>
          <a:p>
            <a:pPr lvl="1"/>
            <a:endParaRPr lang="ko-KR" altLang="en-US" dirty="0"/>
          </a:p>
        </p:txBody>
      </p:sp>
      <p:pic>
        <p:nvPicPr>
          <p:cNvPr id="31746" name="Picture 2" descr="http://www.science.uottawa.ca/eih/ch4/Image11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356992"/>
            <a:ext cx="771525" cy="552451"/>
          </a:xfrm>
          <a:prstGeom prst="rect">
            <a:avLst/>
          </a:prstGeom>
          <a:noFill/>
        </p:spPr>
      </p:pic>
      <p:pic>
        <p:nvPicPr>
          <p:cNvPr id="31748" name="Picture 4" descr="http://www.science.uottawa.ca/eih/ch4/Image12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933056"/>
            <a:ext cx="6191250" cy="2828925"/>
          </a:xfrm>
          <a:prstGeom prst="rect">
            <a:avLst/>
          </a:prstGeom>
          <a:noFill/>
        </p:spPr>
      </p:pic>
      <p:sp>
        <p:nvSpPr>
          <p:cNvPr id="7" name="직사각형 6"/>
          <p:cNvSpPr/>
          <p:nvPr/>
        </p:nvSpPr>
        <p:spPr>
          <a:xfrm>
            <a:off x="6479704" y="4221088"/>
            <a:ext cx="26642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i="1" dirty="0" smtClean="0"/>
              <a:t>Fig. 4-19 Storm hydrograph separation for </a:t>
            </a:r>
            <a:endParaRPr lang="en-US" altLang="ko-KR" sz="1000" i="1" dirty="0" smtClean="0"/>
          </a:p>
          <a:p>
            <a:r>
              <a:rPr lang="en-US" altLang="ko-KR" sz="1000" i="1" dirty="0" smtClean="0"/>
              <a:t>a </a:t>
            </a:r>
            <a:r>
              <a:rPr lang="en-US" altLang="ko-KR" sz="1000" i="1" dirty="0" smtClean="0"/>
              <a:t>two-component system using d</a:t>
            </a:r>
            <a:r>
              <a:rPr lang="en-US" altLang="ko-KR" sz="1000" i="1" baseline="30000" dirty="0" smtClean="0"/>
              <a:t>18</a:t>
            </a:r>
            <a:r>
              <a:rPr lang="en-US" altLang="ko-KR" sz="1000" i="1" dirty="0" smtClean="0"/>
              <a:t>O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67544" y="404664"/>
            <a:ext cx="8219256" cy="4525963"/>
          </a:xfrm>
        </p:spPr>
        <p:txBody>
          <a:bodyPr>
            <a:normAutofit/>
          </a:bodyPr>
          <a:lstStyle/>
          <a:p>
            <a:pPr lvl="1"/>
            <a:r>
              <a:rPr lang="en-US" altLang="ko-KR" dirty="0" smtClean="0"/>
              <a:t>Three-component separation</a:t>
            </a:r>
          </a:p>
          <a:p>
            <a:pPr lvl="2"/>
            <a:r>
              <a:rPr lang="en-US" altLang="ko-KR" dirty="0" smtClean="0"/>
              <a:t>Q</a:t>
            </a:r>
            <a:r>
              <a:rPr lang="en-US" altLang="ko-KR" baseline="-25000" dirty="0" smtClean="0"/>
              <a:t>t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Q</a:t>
            </a:r>
            <a:r>
              <a:rPr lang="en-US" altLang="ko-KR" baseline="-25000" dirty="0" err="1" smtClean="0"/>
              <a:t>r</a:t>
            </a:r>
            <a:r>
              <a:rPr lang="en-US" altLang="ko-KR" dirty="0" smtClean="0"/>
              <a:t> + Q</a:t>
            </a:r>
            <a:r>
              <a:rPr lang="en-US" altLang="ko-KR" baseline="-25000" dirty="0" smtClean="0"/>
              <a:t>s</a:t>
            </a:r>
            <a:r>
              <a:rPr lang="en-US" altLang="ko-KR" dirty="0" smtClean="0"/>
              <a:t> + </a:t>
            </a:r>
            <a:r>
              <a:rPr lang="en-US" altLang="ko-KR" dirty="0" err="1" smtClean="0"/>
              <a:t>Q</a:t>
            </a:r>
            <a:r>
              <a:rPr lang="en-US" altLang="ko-KR" baseline="-25000" dirty="0" err="1" smtClean="0"/>
              <a:t>gw</a:t>
            </a:r>
            <a:endParaRPr lang="en-US" altLang="ko-KR" baseline="-25000" dirty="0" smtClean="0"/>
          </a:p>
        </p:txBody>
      </p:sp>
      <p:pic>
        <p:nvPicPr>
          <p:cNvPr id="30722" name="Picture 2" descr="http://www.science.uottawa.ca/eih/ch4/Image12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84784"/>
            <a:ext cx="2247900" cy="552451"/>
          </a:xfrm>
          <a:prstGeom prst="rect">
            <a:avLst/>
          </a:prstGeom>
          <a:noFill/>
        </p:spPr>
      </p:pic>
      <p:pic>
        <p:nvPicPr>
          <p:cNvPr id="30724" name="Picture 4" descr="http://www.science.uottawa.ca/eih/ch4/Image12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204864"/>
            <a:ext cx="2333625" cy="504825"/>
          </a:xfrm>
          <a:prstGeom prst="rect">
            <a:avLst/>
          </a:prstGeom>
          <a:noFill/>
        </p:spPr>
      </p:pic>
      <p:pic>
        <p:nvPicPr>
          <p:cNvPr id="30726" name="Picture 6" descr="http://www.science.uottawa.ca/eih/ch4/Image12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2780928"/>
            <a:ext cx="5962650" cy="2990850"/>
          </a:xfrm>
          <a:prstGeom prst="rect">
            <a:avLst/>
          </a:prstGeom>
          <a:noFill/>
        </p:spPr>
      </p:pic>
      <p:sp>
        <p:nvSpPr>
          <p:cNvPr id="9" name="직사각형 8"/>
          <p:cNvSpPr/>
          <p:nvPr/>
        </p:nvSpPr>
        <p:spPr>
          <a:xfrm>
            <a:off x="1547664" y="5934670"/>
            <a:ext cx="68407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i="1" dirty="0" smtClean="0"/>
              <a:t>Fig. 4-20 Storm hydrograph separation for a three-component system using </a:t>
            </a:r>
            <a:r>
              <a:rPr lang="en-US" altLang="ko-KR" sz="1000" i="1" dirty="0" smtClean="0">
                <a:latin typeface="Symbol" pitchFamily="18" charset="2"/>
              </a:rPr>
              <a:t>d</a:t>
            </a:r>
            <a:r>
              <a:rPr lang="en-US" altLang="ko-KR" sz="1000" i="1" baseline="30000" dirty="0" smtClean="0"/>
              <a:t>18</a:t>
            </a:r>
            <a:r>
              <a:rPr lang="en-US" altLang="ko-KR" sz="1000" i="1" dirty="0" smtClean="0"/>
              <a:t>O and dissolved silica (Si).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/>
        </p:nvGraphicFramePr>
        <p:xfrm>
          <a:off x="1643062" y="2091690"/>
          <a:ext cx="5857875" cy="2674620"/>
        </p:xfrm>
        <a:graphic>
          <a:graphicData uri="http://schemas.openxmlformats.org/drawingml/2006/table">
            <a:tbl>
              <a:tblPr/>
              <a:tblGrid>
                <a:gridCol w="1347311"/>
                <a:gridCol w="1991678"/>
                <a:gridCol w="2518886"/>
              </a:tblGrid>
              <a:tr h="0">
                <a:tc>
                  <a:txBody>
                    <a:bodyPr/>
                    <a:lstStyle/>
                    <a:p>
                      <a:r>
                        <a:rPr lang="en-US" b="1" i="1"/>
                        <a:t>Basin type</a:t>
                      </a:r>
                      <a:endParaRPr lang="en-US"/>
                    </a:p>
                  </a:txBody>
                  <a:tcPr marL="85725" marR="85725" marT="85725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i="1"/>
                        <a:t>Rainfall (n)</a:t>
                      </a:r>
                      <a:endParaRPr lang="en-US"/>
                    </a:p>
                  </a:txBody>
                  <a:tcPr marL="85725" marR="85725" marT="85725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i="1"/>
                        <a:t>Snowmelt (n)</a:t>
                      </a:r>
                      <a:endParaRPr lang="en-US"/>
                    </a:p>
                  </a:txBody>
                  <a:tcPr marL="85725" marR="85725" marT="85725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ko-KR" altLang="en-US"/>
                        <a:t> </a:t>
                      </a:r>
                    </a:p>
                  </a:txBody>
                  <a:tcPr marL="85725" marR="85725" marT="85725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 </a:t>
                      </a:r>
                    </a:p>
                  </a:txBody>
                  <a:tcPr marL="85725" marR="85725" marT="85725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 </a:t>
                      </a:r>
                    </a:p>
                  </a:txBody>
                  <a:tcPr marL="85725" marR="85725" marT="85725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Forest</a:t>
                      </a:r>
                    </a:p>
                  </a:txBody>
                  <a:tcPr marL="85725" marR="85725" marT="85725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/>
                        <a:t>0.77 ± 0.17 (32)</a:t>
                      </a:r>
                    </a:p>
                  </a:txBody>
                  <a:tcPr marL="85725" marR="85725" marT="85725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/>
                        <a:t>0.58 ± 0.18 (32)</a:t>
                      </a:r>
                    </a:p>
                  </a:txBody>
                  <a:tcPr marL="85725" marR="85725" marT="85725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Agriculture</a:t>
                      </a:r>
                    </a:p>
                  </a:txBody>
                  <a:tcPr marL="85725" marR="85725" marT="85725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/>
                        <a:t>0.65 ± 0..02 (10)</a:t>
                      </a:r>
                    </a:p>
                  </a:txBody>
                  <a:tcPr marL="85725" marR="85725" marT="85725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/>
                        <a:t>0.80 (1)</a:t>
                      </a:r>
                    </a:p>
                  </a:txBody>
                  <a:tcPr marL="85725" marR="85725" marT="85725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Urban</a:t>
                      </a:r>
                    </a:p>
                  </a:txBody>
                  <a:tcPr marL="85725" marR="85725" marT="85725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/>
                        <a:t>0.02 ± 0.04 (3)</a:t>
                      </a:r>
                    </a:p>
                  </a:txBody>
                  <a:tcPr marL="85725" marR="85725" marT="85725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/>
                        <a:t>0.51 ± 0.28 (2)</a:t>
                      </a:r>
                    </a:p>
                  </a:txBody>
                  <a:tcPr marL="85725" marR="85725" marT="85725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Other</a:t>
                      </a:r>
                    </a:p>
                  </a:txBody>
                  <a:tcPr marL="85725" marR="85725" marT="85725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/>
                        <a:t>0.67 ± 0.24 (9)</a:t>
                      </a:r>
                    </a:p>
                  </a:txBody>
                  <a:tcPr marL="85725" marR="85725" marT="85725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dirty="0"/>
                        <a:t>0.38 ± 0.23 (3)</a:t>
                      </a:r>
                    </a:p>
                  </a:txBody>
                  <a:tcPr marL="85725" marR="85725" marT="85725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03648" y="542672"/>
            <a:ext cx="633670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Table 4-3 Summary of pre-event contribution to streamflow discharge for rainfall and snowmelt events (n) for various landuse drainage basins (from Buttle, 1994)</a:t>
            </a: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b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</a:b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굴림" pitchFamily="50" charset="-127"/>
              </a:rPr>
              <a:t> </a:t>
            </a: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굴림" pitchFamily="50" charset="-127"/>
              </a:rPr>
              <a:t> </a:t>
            </a: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b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</a:br>
            <a:endParaRPr kumimoji="1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67544" y="404664"/>
            <a:ext cx="8219256" cy="4525963"/>
          </a:xfrm>
        </p:spPr>
        <p:txBody>
          <a:bodyPr>
            <a:normAutofit/>
          </a:bodyPr>
          <a:lstStyle/>
          <a:p>
            <a:pPr lvl="1"/>
            <a:r>
              <a:rPr lang="en-US" altLang="ko-KR" sz="2400" dirty="0" smtClean="0"/>
              <a:t>Example of the Big Otter Creek Basin, Ontario</a:t>
            </a:r>
          </a:p>
        </p:txBody>
      </p:sp>
      <p:pic>
        <p:nvPicPr>
          <p:cNvPr id="32770" name="Picture 2" descr="D:\강의\Env_Iso_GC\fig-4-2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908720"/>
            <a:ext cx="4320480" cy="58303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114300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Ch.4. Groundwater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4525963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Groundwater Mixing</a:t>
            </a:r>
          </a:p>
          <a:p>
            <a:pPr lvl="1"/>
            <a:r>
              <a:rPr lang="en-US" altLang="ko-KR" sz="2000" dirty="0" smtClean="0"/>
              <a:t>Binary and ternary groundwater mixing</a:t>
            </a:r>
          </a:p>
          <a:p>
            <a:pPr lvl="2"/>
            <a:r>
              <a:rPr lang="pt-BR" altLang="ko-KR" sz="2000" dirty="0" smtClean="0">
                <a:latin typeface="Symbol" pitchFamily="18" charset="2"/>
              </a:rPr>
              <a:t>d</a:t>
            </a:r>
            <a:r>
              <a:rPr lang="pt-BR" altLang="ko-KR" sz="2000" baseline="-25000" dirty="0" smtClean="0"/>
              <a:t>sample</a:t>
            </a:r>
            <a:r>
              <a:rPr lang="pt-BR" altLang="ko-KR" sz="2000" dirty="0" smtClean="0"/>
              <a:t> = </a:t>
            </a:r>
            <a:r>
              <a:rPr lang="pt-BR" altLang="ko-KR" sz="2000" dirty="0" smtClean="0">
                <a:latin typeface="Symbol" pitchFamily="18" charset="2"/>
              </a:rPr>
              <a:t>c</a:t>
            </a:r>
            <a:r>
              <a:rPr lang="pt-BR" altLang="ko-KR" sz="2000" dirty="0" smtClean="0"/>
              <a:t> ·</a:t>
            </a:r>
            <a:r>
              <a:rPr lang="pt-BR" altLang="ko-KR" sz="2000" dirty="0" smtClean="0">
                <a:latin typeface="Symbol" pitchFamily="18" charset="2"/>
              </a:rPr>
              <a:t>d</a:t>
            </a:r>
            <a:r>
              <a:rPr lang="pt-BR" altLang="ko-KR" sz="2000" baseline="-25000" dirty="0" smtClean="0"/>
              <a:t>A</a:t>
            </a:r>
            <a:r>
              <a:rPr lang="pt-BR" altLang="ko-KR" sz="2000" dirty="0" smtClean="0"/>
              <a:t> + (1–</a:t>
            </a:r>
            <a:r>
              <a:rPr lang="pt-BR" altLang="ko-KR" sz="2000" dirty="0" smtClean="0">
                <a:latin typeface="Symbol" pitchFamily="18" charset="2"/>
              </a:rPr>
              <a:t>c</a:t>
            </a:r>
            <a:r>
              <a:rPr lang="pt-BR" altLang="ko-KR" sz="2000" dirty="0" smtClean="0"/>
              <a:t> )</a:t>
            </a:r>
            <a:r>
              <a:rPr lang="pt-BR" altLang="ko-KR" sz="2000" dirty="0" smtClean="0">
                <a:latin typeface="Symbol" pitchFamily="18" charset="2"/>
              </a:rPr>
              <a:t>d</a:t>
            </a:r>
            <a:r>
              <a:rPr lang="pt-BR" altLang="ko-KR" sz="2000" baseline="-25000" dirty="0" smtClean="0"/>
              <a:t>B</a:t>
            </a:r>
            <a:endParaRPr lang="en-US" altLang="ko-KR" sz="2000" dirty="0" smtClean="0"/>
          </a:p>
          <a:p>
            <a:pPr lvl="1"/>
            <a:endParaRPr lang="ko-KR" altLang="en-US" dirty="0"/>
          </a:p>
        </p:txBody>
      </p:sp>
      <p:pic>
        <p:nvPicPr>
          <p:cNvPr id="33794" name="Picture 2" descr="http://www.science.uottawa.ca/eih/ch4/Image12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924944"/>
            <a:ext cx="3771900" cy="2133601"/>
          </a:xfrm>
          <a:prstGeom prst="rect">
            <a:avLst/>
          </a:prstGeom>
          <a:noFill/>
        </p:spPr>
      </p:pic>
      <p:sp>
        <p:nvSpPr>
          <p:cNvPr id="8" name="직사각형 7"/>
          <p:cNvSpPr/>
          <p:nvPr/>
        </p:nvSpPr>
        <p:spPr>
          <a:xfrm>
            <a:off x="2123728" y="5301208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i="1" dirty="0" smtClean="0"/>
              <a:t>Fig. 4-24 The fractional mixing of two </a:t>
            </a:r>
            <a:r>
              <a:rPr lang="en-US" altLang="ko-KR" sz="1000" i="1" dirty="0" err="1" smtClean="0"/>
              <a:t>groundwaters</a:t>
            </a:r>
            <a:r>
              <a:rPr lang="en-US" altLang="ko-KR" sz="1000" i="1" dirty="0" smtClean="0"/>
              <a:t> quantified on the basis of their stable isotope contents, shown as the fraction of groundwater "A" in the "A-B" mixture.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science.uottawa.ca/eih/ch4/Image12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196752"/>
            <a:ext cx="4210050" cy="3600451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339752" y="494116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i="1" dirty="0" smtClean="0"/>
              <a:t>Fig. 4-25 Ternary mixing diagram for </a:t>
            </a:r>
            <a:r>
              <a:rPr lang="en-US" altLang="ko-KR" sz="1000" i="1" dirty="0" err="1" smtClean="0"/>
              <a:t>groundwaters</a:t>
            </a:r>
            <a:r>
              <a:rPr lang="en-US" altLang="ko-KR" sz="1000" i="1" dirty="0" smtClean="0"/>
              <a:t> from crystalline rocks of the Canadian Shield. The glacial </a:t>
            </a:r>
            <a:r>
              <a:rPr lang="en-US" altLang="ko-KR" sz="1000" i="1" dirty="0" err="1" smtClean="0"/>
              <a:t>meltwater</a:t>
            </a:r>
            <a:r>
              <a:rPr lang="en-US" altLang="ko-KR" sz="1000" i="1" dirty="0" smtClean="0"/>
              <a:t> end-member was identified by the isotopic depletion observed in many of the intermediate depth </a:t>
            </a:r>
            <a:r>
              <a:rPr lang="en-US" altLang="ko-KR" sz="1000" i="1" dirty="0" err="1" smtClean="0"/>
              <a:t>groundwaters</a:t>
            </a:r>
            <a:r>
              <a:rPr lang="en-US" altLang="ko-KR" sz="1000" i="1" dirty="0" smtClean="0"/>
              <a:t>, and its </a:t>
            </a:r>
            <a:r>
              <a:rPr lang="en-US" altLang="ko-KR" sz="1000" i="1" baseline="30000" dirty="0" smtClean="0"/>
              <a:t>18</a:t>
            </a:r>
            <a:r>
              <a:rPr lang="en-US" altLang="ko-KR" sz="1000" i="1" dirty="0" smtClean="0"/>
              <a:t>O–Cl</a:t>
            </a:r>
            <a:r>
              <a:rPr lang="en-US" altLang="ko-KR" sz="1000" i="1" baseline="30000" dirty="0" smtClean="0"/>
              <a:t>–</a:t>
            </a:r>
            <a:r>
              <a:rPr lang="en-US" altLang="ko-KR" sz="1000" i="1" dirty="0" smtClean="0"/>
              <a:t> composition determined by extrapolation to a </a:t>
            </a:r>
            <a:r>
              <a:rPr lang="en-US" altLang="ko-KR" sz="1000" i="1" baseline="30000" dirty="0" smtClean="0"/>
              <a:t>3</a:t>
            </a:r>
            <a:r>
              <a:rPr lang="en-US" altLang="ko-KR" sz="1000" i="1" dirty="0" smtClean="0"/>
              <a:t>H-free water (Douglas, 1997).</a:t>
            </a:r>
            <a:r>
              <a:rPr lang="en-US" altLang="ko-KR" sz="1000" dirty="0" smtClean="0"/>
              <a:t> </a:t>
            </a:r>
            <a:br>
              <a:rPr lang="en-US" altLang="ko-KR" sz="1000" dirty="0" smtClean="0"/>
            </a:br>
            <a:endParaRPr lang="ko-KR" alt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science.uottawa.ca/eih/ch4/Image11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60648"/>
            <a:ext cx="4433599" cy="3240360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1907704" y="357301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i="1" dirty="0" smtClean="0"/>
              <a:t>Fig. 4-9 Deep </a:t>
            </a:r>
            <a:r>
              <a:rPr lang="en-US" altLang="ko-KR" sz="1000" i="1" dirty="0" err="1" smtClean="0"/>
              <a:t>groundwaters</a:t>
            </a:r>
            <a:r>
              <a:rPr lang="en-US" altLang="ko-KR" sz="1000" i="1" dirty="0" smtClean="0"/>
              <a:t> from fractured carbonate aquifers and shallow alluvial </a:t>
            </a:r>
            <a:r>
              <a:rPr lang="en-US" altLang="ko-KR" sz="1000" i="1" dirty="0" err="1" smtClean="0"/>
              <a:t>groundwaters</a:t>
            </a:r>
            <a:r>
              <a:rPr lang="en-US" altLang="ko-KR" sz="1000" i="1" dirty="0" smtClean="0"/>
              <a:t> in northern Oman. Alluvial </a:t>
            </a:r>
            <a:r>
              <a:rPr lang="en-US" altLang="ko-KR" sz="1000" i="1" dirty="0" err="1" smtClean="0"/>
              <a:t>groundwaters</a:t>
            </a:r>
            <a:r>
              <a:rPr lang="en-US" altLang="ko-KR" sz="1000" i="1" dirty="0" smtClean="0"/>
              <a:t> have experienced greater evaporative enrichment. Also shown is the average evaporation slope (s = 4.5) for the region, with h = 0.5.</a:t>
            </a:r>
            <a:endParaRPr lang="ko-KR" altLang="en-US" sz="1000" dirty="0"/>
          </a:p>
        </p:txBody>
      </p:sp>
      <p:sp>
        <p:nvSpPr>
          <p:cNvPr id="5" name="직사각형 4"/>
          <p:cNvSpPr/>
          <p:nvPr/>
        </p:nvSpPr>
        <p:spPr>
          <a:xfrm>
            <a:off x="755576" y="4437112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 smtClean="0"/>
              <a:t>the kinetic fractionation factors using </a:t>
            </a:r>
            <a:r>
              <a:rPr lang="en-US" altLang="ko-KR" sz="1400" dirty="0" err="1" smtClean="0"/>
              <a:t>Gonfiantini’s</a:t>
            </a:r>
            <a:r>
              <a:rPr lang="en-US" altLang="ko-KR" sz="1400" dirty="0" smtClean="0"/>
              <a:t> equations in Chapter 2, giving </a:t>
            </a:r>
            <a:r>
              <a:rPr lang="en-US" altLang="ko-KR" sz="1400" dirty="0" smtClean="0">
                <a:latin typeface="Symbol" pitchFamily="18" charset="2"/>
              </a:rPr>
              <a:t>De</a:t>
            </a:r>
            <a:r>
              <a:rPr lang="en-US" altLang="ko-KR" sz="1400" baseline="30000" dirty="0" smtClean="0"/>
              <a:t>18</a:t>
            </a:r>
            <a:r>
              <a:rPr lang="en-US" altLang="ko-KR" sz="1400" dirty="0" smtClean="0"/>
              <a:t>O</a:t>
            </a:r>
            <a:r>
              <a:rPr lang="en-US" altLang="ko-KR" sz="1400" baseline="-25000" dirty="0" smtClean="0"/>
              <a:t>v-bl</a:t>
            </a:r>
            <a:r>
              <a:rPr lang="en-US" altLang="ko-KR" sz="1400" dirty="0" smtClean="0"/>
              <a:t> = –7.1‰ and </a:t>
            </a:r>
            <a:r>
              <a:rPr lang="en-US" altLang="ko-KR" sz="1400" dirty="0" smtClean="0">
                <a:latin typeface="Symbol" pitchFamily="18" charset="2"/>
              </a:rPr>
              <a:t>De</a:t>
            </a:r>
            <a:r>
              <a:rPr lang="en-US" altLang="ko-KR" sz="1400" baseline="30000" dirty="0" smtClean="0"/>
              <a:t>2</a:t>
            </a:r>
            <a:r>
              <a:rPr lang="en-US" altLang="ko-KR" sz="1400" dirty="0" smtClean="0"/>
              <a:t>H</a:t>
            </a:r>
            <a:r>
              <a:rPr lang="en-US" altLang="ko-KR" sz="1400" baseline="-25000" dirty="0" smtClean="0"/>
              <a:t>v-bl</a:t>
            </a:r>
            <a:r>
              <a:rPr lang="en-US" altLang="ko-KR" sz="1400" dirty="0" smtClean="0"/>
              <a:t> = –6.3‰. </a:t>
            </a:r>
            <a:endParaRPr lang="ko-KR" altLang="en-US" sz="1400" dirty="0"/>
          </a:p>
        </p:txBody>
      </p:sp>
      <p:sp>
        <p:nvSpPr>
          <p:cNvPr id="6" name="직사각형 5"/>
          <p:cNvSpPr/>
          <p:nvPr/>
        </p:nvSpPr>
        <p:spPr>
          <a:xfrm>
            <a:off x="755576" y="5013176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 smtClean="0"/>
              <a:t>(</a:t>
            </a:r>
            <a:r>
              <a:rPr lang="en-US" altLang="ko-KR" sz="1400" dirty="0" err="1" smtClean="0">
                <a:latin typeface="Symbol" pitchFamily="18" charset="2"/>
              </a:rPr>
              <a:t>e</a:t>
            </a:r>
            <a:r>
              <a:rPr lang="en-US" altLang="ko-KR" sz="1400" baseline="-25000" dirty="0" err="1" smtClean="0"/>
              <a:t>total</a:t>
            </a:r>
            <a:r>
              <a:rPr lang="en-US" altLang="ko-KR" sz="1400" dirty="0" smtClean="0"/>
              <a:t> = </a:t>
            </a:r>
            <a:r>
              <a:rPr lang="en-US" altLang="ko-KR" sz="1400" dirty="0" err="1" smtClean="0">
                <a:latin typeface="Symbol" pitchFamily="18" charset="2"/>
              </a:rPr>
              <a:t>e</a:t>
            </a:r>
            <a:r>
              <a:rPr lang="en-US" altLang="ko-KR" sz="1400" baseline="-25000" dirty="0" err="1" smtClean="0"/>
              <a:t>v</a:t>
            </a:r>
            <a:r>
              <a:rPr lang="en-US" altLang="ko-KR" sz="1400" baseline="-25000" dirty="0" smtClean="0"/>
              <a:t>-l</a:t>
            </a:r>
            <a:r>
              <a:rPr lang="en-US" altLang="ko-KR" sz="1400" dirty="0" smtClean="0"/>
              <a:t> + </a:t>
            </a:r>
            <a:r>
              <a:rPr lang="en-US" altLang="ko-KR" sz="1400" dirty="0" smtClean="0">
                <a:latin typeface="Symbol" pitchFamily="18" charset="2"/>
              </a:rPr>
              <a:t>De</a:t>
            </a:r>
            <a:r>
              <a:rPr lang="en-US" altLang="ko-KR" sz="1400" baseline="-25000" dirty="0" smtClean="0"/>
              <a:t>v-</a:t>
            </a:r>
            <a:r>
              <a:rPr lang="en-US" altLang="ko-KR" sz="1400" baseline="-25000" dirty="0" err="1" smtClean="0"/>
              <a:t>bl</a:t>
            </a:r>
            <a:r>
              <a:rPr lang="en-US" altLang="ko-KR" sz="1400" dirty="0" smtClean="0"/>
              <a:t>) for evaporation under these conditions, for the mean annual temperature of 30°C (and </a:t>
            </a:r>
            <a:r>
              <a:rPr lang="en-US" altLang="ko-KR" sz="1400" dirty="0" err="1" smtClean="0">
                <a:latin typeface="Symbol" pitchFamily="18" charset="2"/>
              </a:rPr>
              <a:t>e</a:t>
            </a:r>
            <a:r>
              <a:rPr lang="en-US" altLang="ko-KR" sz="1400" baseline="-25000" dirty="0" err="1" smtClean="0"/>
              <a:t>v</a:t>
            </a:r>
            <a:r>
              <a:rPr lang="en-US" altLang="ko-KR" sz="1400" baseline="-25000" dirty="0" smtClean="0"/>
              <a:t>-l</a:t>
            </a:r>
            <a:r>
              <a:rPr lang="en-US" altLang="ko-KR" sz="1400" dirty="0" smtClean="0"/>
              <a:t> Table 1-4), are then –16.0‰ for </a:t>
            </a:r>
            <a:r>
              <a:rPr lang="en-US" altLang="ko-KR" sz="1400" baseline="30000" dirty="0" smtClean="0"/>
              <a:t>18</a:t>
            </a:r>
            <a:r>
              <a:rPr lang="en-US" altLang="ko-KR" sz="1400" dirty="0" smtClean="0"/>
              <a:t>O and –78‰ for </a:t>
            </a:r>
            <a:r>
              <a:rPr lang="en-US" altLang="ko-KR" sz="1400" baseline="30000" dirty="0" smtClean="0"/>
              <a:t>2</a:t>
            </a:r>
            <a:r>
              <a:rPr lang="en-US" altLang="ko-KR" sz="1400" dirty="0" smtClean="0"/>
              <a:t>H.</a:t>
            </a:r>
            <a:endParaRPr lang="ko-KR" altLang="en-US" sz="1400" dirty="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899592" y="594928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굴림" pitchFamily="50" charset="-127"/>
              </a:rPr>
              <a:t>d</a:t>
            </a:r>
            <a:r>
              <a:rPr kumimoji="1" lang="ko-KR" altLang="ko-KR" sz="1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18</a:t>
            </a: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O</a:t>
            </a:r>
            <a:r>
              <a:rPr kumimoji="1" lang="ko-KR" altLang="ko-KR" sz="1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gw</a:t>
            </a: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굴림" pitchFamily="50" charset="-127"/>
              </a:rPr>
              <a:t>–</a:t>
            </a: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굴림" pitchFamily="50" charset="-127"/>
              </a:rPr>
              <a:t>d</a:t>
            </a:r>
            <a:r>
              <a:rPr kumimoji="1" lang="ko-KR" altLang="ko-KR" sz="1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18</a:t>
            </a: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O</a:t>
            </a:r>
            <a:r>
              <a:rPr kumimoji="1" lang="ko-KR" altLang="ko-KR" sz="1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prec</a:t>
            </a: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= </a:t>
            </a: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굴림" pitchFamily="50" charset="-127"/>
              </a:rPr>
              <a:t>e</a:t>
            </a:r>
            <a:r>
              <a:rPr kumimoji="1" lang="ko-KR" altLang="ko-KR" sz="1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18</a:t>
            </a: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cg times (wn)"/>
              </a:rPr>
              <a:t>O</a:t>
            </a:r>
            <a:r>
              <a:rPr kumimoji="1" lang="ko-KR" altLang="ko-KR" sz="1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total</a:t>
            </a: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굴림" pitchFamily="50" charset="-127"/>
              </a:rPr>
              <a:t>·</a:t>
            </a: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ln</a:t>
            </a:r>
            <a:r>
              <a:rPr kumimoji="1" lang="ko-KR" altLang="ko-KR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f</a:t>
            </a: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= 4</a:t>
            </a: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굴림" pitchFamily="50" charset="-127"/>
              </a:rPr>
              <a:t>‰</a:t>
            </a:r>
            <a:endParaRPr kumimoji="1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1960" y="6488668"/>
            <a:ext cx="2691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f=0.78  22% evaporation</a:t>
            </a:r>
            <a:endParaRPr lang="ko-KR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:\강의\Env_Iso_GC\fig-4-2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8500480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67544" y="404664"/>
            <a:ext cx="8219256" cy="4525963"/>
          </a:xfrm>
        </p:spPr>
        <p:txBody>
          <a:bodyPr>
            <a:normAutofit/>
          </a:bodyPr>
          <a:lstStyle/>
          <a:p>
            <a:pPr lvl="1"/>
            <a:r>
              <a:rPr lang="en-US" altLang="ko-KR" sz="2400" dirty="0" smtClean="0"/>
              <a:t>Groundwater mixing in </a:t>
            </a:r>
            <a:r>
              <a:rPr lang="en-US" altLang="ko-KR" sz="2400" dirty="0" err="1" smtClean="0"/>
              <a:t>k</a:t>
            </a:r>
            <a:r>
              <a:rPr lang="en-US" altLang="ko-KR" sz="2400" dirty="0" err="1" smtClean="0"/>
              <a:t>arst</a:t>
            </a:r>
            <a:r>
              <a:rPr lang="en-US" altLang="ko-KR" sz="2400" dirty="0" smtClean="0"/>
              <a:t> systems</a:t>
            </a:r>
          </a:p>
        </p:txBody>
      </p:sp>
      <p:pic>
        <p:nvPicPr>
          <p:cNvPr id="36866" name="Picture 2" descr="D:\강의\Env_Iso_GC\fig-4-2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80728"/>
            <a:ext cx="7560840" cy="56493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31229"/>
            <a:ext cx="7467600" cy="4525963"/>
          </a:xfrm>
        </p:spPr>
        <p:txBody>
          <a:bodyPr/>
          <a:lstStyle/>
          <a:p>
            <a:pPr lvl="1"/>
            <a:r>
              <a:rPr lang="en-US" altLang="ko-KR" dirty="0" smtClean="0"/>
              <a:t>Recharge by direct infiltration</a:t>
            </a:r>
          </a:p>
          <a:p>
            <a:pPr lvl="2"/>
            <a:r>
              <a:rPr lang="en-US" altLang="ko-KR" dirty="0" smtClean="0"/>
              <a:t>The unsaturated zone (acting like boundary layer) causing kinetic fractionation, and make the slopes much lower than the normal evaporation</a:t>
            </a:r>
            <a:endParaRPr lang="ko-KR" altLang="en-US" dirty="0"/>
          </a:p>
        </p:txBody>
      </p:sp>
      <p:pic>
        <p:nvPicPr>
          <p:cNvPr id="12289" name="Picture 1" descr="D:\강의\Env_Iso_GC\fig-4-1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852936"/>
            <a:ext cx="7841493" cy="35414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강의\Env_Iso_GC\fig-4-1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185" y="1052736"/>
            <a:ext cx="8756303" cy="46215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559221"/>
            <a:ext cx="7467600" cy="4525963"/>
          </a:xfrm>
        </p:spPr>
        <p:txBody>
          <a:bodyPr/>
          <a:lstStyle/>
          <a:p>
            <a:pPr lvl="1"/>
            <a:r>
              <a:rPr lang="en-US" altLang="ko-KR" dirty="0" smtClean="0"/>
              <a:t>Soil profiles &amp; recharge rates</a:t>
            </a:r>
          </a:p>
        </p:txBody>
      </p:sp>
      <p:pic>
        <p:nvPicPr>
          <p:cNvPr id="27650" name="Picture 2" descr="D:\강의\Env_Iso_GC\fig-4-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052736"/>
            <a:ext cx="7958882" cy="5728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D:\강의\Env_Iso_GC\fig-4-1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280920" cy="4099924"/>
          </a:xfrm>
          <a:prstGeom prst="rect">
            <a:avLst/>
          </a:prstGeom>
          <a:noFill/>
        </p:spPr>
      </p:pic>
      <p:pic>
        <p:nvPicPr>
          <p:cNvPr id="9219" name="Picture 3" descr="D:\강의\Env_Iso_GC\ch4-eqn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869160"/>
            <a:ext cx="5147122" cy="9497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31229"/>
            <a:ext cx="8291264" cy="4525963"/>
          </a:xfrm>
        </p:spPr>
        <p:txBody>
          <a:bodyPr/>
          <a:lstStyle/>
          <a:p>
            <a:pPr lvl="1"/>
            <a:r>
              <a:rPr lang="en-US" altLang="ko-KR" dirty="0" smtClean="0"/>
              <a:t>Estimating recharge with </a:t>
            </a:r>
            <a:r>
              <a:rPr lang="en-US" altLang="ko-KR" baseline="30000" dirty="0" smtClean="0"/>
              <a:t>36</a:t>
            </a:r>
            <a:r>
              <a:rPr lang="en-US" altLang="ko-KR" dirty="0" smtClean="0"/>
              <a:t>Cl and chloride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C</a:t>
            </a:r>
            <a:r>
              <a:rPr lang="en-US" altLang="ko-KR" baseline="-25000" dirty="0" err="1" smtClean="0"/>
              <a:t>gw</a:t>
            </a:r>
            <a:r>
              <a:rPr lang="en-US" altLang="ko-KR" dirty="0" smtClean="0"/>
              <a:t> = C</a:t>
            </a:r>
            <a:r>
              <a:rPr lang="en-US" altLang="ko-KR" baseline="-25000" dirty="0" smtClean="0"/>
              <a:t>o</a:t>
            </a:r>
            <a:r>
              <a:rPr lang="en-US" altLang="ko-KR" dirty="0" smtClean="0"/>
              <a:t>/R</a:t>
            </a:r>
          </a:p>
          <a:p>
            <a:pPr lvl="2"/>
            <a:r>
              <a:rPr lang="en-US" altLang="ko-KR" dirty="0" smtClean="0"/>
              <a:t>36Cl may be atmospheric, </a:t>
            </a:r>
            <a:r>
              <a:rPr lang="en-US" altLang="ko-KR" dirty="0" err="1" smtClean="0"/>
              <a:t>epigenic</a:t>
            </a:r>
            <a:r>
              <a:rPr lang="en-US" altLang="ko-KR" dirty="0" smtClean="0"/>
              <a:t>, anthropogenic, or </a:t>
            </a:r>
            <a:r>
              <a:rPr lang="en-US" altLang="ko-KR" dirty="0" err="1" smtClean="0"/>
              <a:t>hypogenic</a:t>
            </a:r>
            <a:endParaRPr lang="ko-KR" altLang="en-US" dirty="0"/>
          </a:p>
        </p:txBody>
      </p:sp>
      <p:pic>
        <p:nvPicPr>
          <p:cNvPr id="11265" name="Picture 1" descr="D:\강의\Env_Iso_GC\table4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348880"/>
            <a:ext cx="6163618" cy="2113857"/>
          </a:xfrm>
          <a:prstGeom prst="rect">
            <a:avLst/>
          </a:prstGeom>
          <a:noFill/>
        </p:spPr>
      </p:pic>
      <p:pic>
        <p:nvPicPr>
          <p:cNvPr id="11266" name="Picture 2" descr="D:\강의\Env_Iso_GC\table4-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581128"/>
            <a:ext cx="7567158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31229"/>
            <a:ext cx="7467600" cy="4525963"/>
          </a:xfrm>
        </p:spPr>
        <p:txBody>
          <a:bodyPr/>
          <a:lstStyle/>
          <a:p>
            <a:pPr lvl="2"/>
            <a:r>
              <a:rPr lang="en-US" altLang="ko-KR" dirty="0" err="1" smtClean="0"/>
              <a:t>A’Sharqiyah</a:t>
            </a:r>
            <a:r>
              <a:rPr lang="en-US" altLang="ko-KR" dirty="0" smtClean="0"/>
              <a:t> –sand aquifer:</a:t>
            </a:r>
          </a:p>
          <a:p>
            <a:pPr lvl="3"/>
            <a:r>
              <a:rPr lang="en-US" altLang="ko-KR" dirty="0" err="1" smtClean="0"/>
              <a:t>Pptn</a:t>
            </a:r>
            <a:r>
              <a:rPr lang="en-US" altLang="ko-KR" dirty="0" smtClean="0"/>
              <a:t> &lt;100mL </a:t>
            </a:r>
            <a:r>
              <a:rPr lang="en-US" altLang="ko-KR" dirty="0" smtClean="0">
                <a:sym typeface="Wingdings" pitchFamily="2" charset="2"/>
              </a:rPr>
              <a:t> &lt;1% Recharge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Co (</a:t>
            </a:r>
            <a:r>
              <a:rPr lang="en-US" altLang="ko-KR" dirty="0" err="1" smtClean="0">
                <a:sym typeface="Wingdings" pitchFamily="2" charset="2"/>
              </a:rPr>
              <a:t>Cl</a:t>
            </a:r>
            <a:r>
              <a:rPr lang="en-US" altLang="ko-KR" dirty="0" smtClean="0">
                <a:sym typeface="Wingdings" pitchFamily="2" charset="2"/>
              </a:rPr>
              <a:t>)=20ppm  ca. 1%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Carbonate aquifers in south Oman</a:t>
            </a:r>
          </a:p>
          <a:p>
            <a:pPr lvl="3"/>
            <a:r>
              <a:rPr lang="en-US" altLang="ko-KR" dirty="0" smtClean="0"/>
              <a:t> </a:t>
            </a:r>
            <a:r>
              <a:rPr lang="en-US" altLang="ko-KR" dirty="0" smtClean="0"/>
              <a:t>Co (</a:t>
            </a:r>
            <a:r>
              <a:rPr lang="en-US" altLang="ko-KR" dirty="0" err="1" smtClean="0"/>
              <a:t>Cl</a:t>
            </a:r>
            <a:r>
              <a:rPr lang="en-US" altLang="ko-KR" dirty="0" smtClean="0"/>
              <a:t>)=10ppm</a:t>
            </a:r>
            <a:r>
              <a:rPr lang="en-US" altLang="ko-KR" dirty="0" smtClean="0"/>
              <a:t>. </a:t>
            </a:r>
            <a:r>
              <a:rPr lang="en-US" altLang="ko-KR" dirty="0" smtClean="0">
                <a:sym typeface="Wingdings" pitchFamily="2" charset="2"/>
              </a:rPr>
              <a:t> ca, 12%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Presence of T  thermonuclear influence?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31229"/>
            <a:ext cx="8291264" cy="4525963"/>
          </a:xfrm>
        </p:spPr>
        <p:txBody>
          <a:bodyPr/>
          <a:lstStyle/>
          <a:p>
            <a:pPr lvl="1"/>
            <a:r>
              <a:rPr lang="en-US" altLang="ko-KR" dirty="0" smtClean="0"/>
              <a:t>Water loss by evaporation </a:t>
            </a:r>
            <a:r>
              <a:rPr lang="en-US" altLang="ko-KR" dirty="0" err="1" smtClean="0"/>
              <a:t>vs</a:t>
            </a:r>
            <a:r>
              <a:rPr lang="en-US" altLang="ko-KR" dirty="0" smtClean="0"/>
              <a:t> transpiration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Transpiration: No isotopic compositional change, concentration</a:t>
            </a:r>
          </a:p>
          <a:p>
            <a:pPr lvl="2"/>
            <a:r>
              <a:rPr lang="en-US" altLang="ko-KR" dirty="0" smtClean="0"/>
              <a:t>Evaporation: Isotopic enrichment as well as concentration</a:t>
            </a:r>
          </a:p>
          <a:p>
            <a:pPr lvl="2"/>
            <a:endParaRPr lang="en-US" altLang="ko-KR" dirty="0" smtClean="0"/>
          </a:p>
          <a:p>
            <a:pPr lvl="2"/>
            <a:r>
              <a:rPr lang="en-US" altLang="ko-KR" dirty="0" smtClean="0"/>
              <a:t>For the case of Nile Delta study, pan experiments gave 0.65 </a:t>
            </a:r>
            <a:r>
              <a:rPr lang="en-US" altLang="ko-KR" dirty="0" smtClean="0"/>
              <a:t>&amp; 0.185</a:t>
            </a:r>
            <a:r>
              <a:rPr lang="en-US" altLang="ko-KR" dirty="0" smtClean="0"/>
              <a:t>‰ increase of </a:t>
            </a:r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baseline="30000" dirty="0" smtClean="0"/>
              <a:t>18</a:t>
            </a:r>
            <a:r>
              <a:rPr lang="en-US" altLang="ko-KR" dirty="0" smtClean="0"/>
              <a:t>O and </a:t>
            </a:r>
            <a:r>
              <a:rPr lang="en-US" altLang="ko-KR" dirty="0" err="1" smtClean="0">
                <a:latin typeface="Symbol" pitchFamily="18" charset="2"/>
              </a:rPr>
              <a:t>d</a:t>
            </a:r>
            <a:r>
              <a:rPr lang="en-US" altLang="ko-KR" dirty="0" err="1" smtClean="0"/>
              <a:t>D</a:t>
            </a:r>
            <a:r>
              <a:rPr lang="en-US" altLang="ko-KR" dirty="0" smtClean="0"/>
              <a:t>, respectively, per 1% evaporation</a:t>
            </a:r>
            <a:endParaRPr lang="ko-KR" altLang="en-US" dirty="0"/>
          </a:p>
        </p:txBody>
      </p:sp>
      <p:pic>
        <p:nvPicPr>
          <p:cNvPr id="28674" name="Picture 2" descr="D:\강의\Env_Iso_GC\ch4-eqn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725144"/>
            <a:ext cx="5543550" cy="1200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1010</TotalTime>
  <Words>672</Words>
  <Application>Microsoft Office PowerPoint</Application>
  <PresentationFormat>화면 슬라이드 쇼(4:3)</PresentationFormat>
  <Paragraphs>75</Paragraphs>
  <Slides>21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2" baseType="lpstr">
      <vt:lpstr>테크닉</vt:lpstr>
      <vt:lpstr>Ch.4. Groundwater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Ch.4. Groundwater</vt:lpstr>
      <vt:lpstr>슬라이드 12</vt:lpstr>
      <vt:lpstr>슬라이드 13</vt:lpstr>
      <vt:lpstr>Ch.4. Groundwater</vt:lpstr>
      <vt:lpstr>슬라이드 15</vt:lpstr>
      <vt:lpstr>슬라이드 16</vt:lpstr>
      <vt:lpstr>슬라이드 17</vt:lpstr>
      <vt:lpstr>Ch.4. Groundwater</vt:lpstr>
      <vt:lpstr>슬라이드 19</vt:lpstr>
      <vt:lpstr>슬라이드 20</vt:lpstr>
      <vt:lpstr>슬라이드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my</cp:lastModifiedBy>
  <cp:revision>105</cp:revision>
  <dcterms:created xsi:type="dcterms:W3CDTF">2012-02-18T07:01:10Z</dcterms:created>
  <dcterms:modified xsi:type="dcterms:W3CDTF">2012-05-18T09:55:19Z</dcterms:modified>
</cp:coreProperties>
</file>